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32" r:id="rId1"/>
  </p:sldMasterIdLst>
  <p:sldIdLst>
    <p:sldId id="256" r:id="rId2"/>
    <p:sldId id="259" r:id="rId3"/>
    <p:sldId id="283" r:id="rId4"/>
    <p:sldId id="288" r:id="rId5"/>
    <p:sldId id="289" r:id="rId6"/>
    <p:sldId id="294" r:id="rId7"/>
    <p:sldId id="290" r:id="rId8"/>
    <p:sldId id="292" r:id="rId9"/>
    <p:sldId id="291" r:id="rId10"/>
    <p:sldId id="293" r:id="rId11"/>
    <p:sldId id="295" r:id="rId12"/>
    <p:sldId id="276" r:id="rId13"/>
    <p:sldId id="279" r:id="rId14"/>
    <p:sldId id="286" r:id="rId15"/>
    <p:sldId id="263" r:id="rId16"/>
    <p:sldId id="257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EDC05EB1-D158-4085-958B-C848C799B570}">
          <p14:sldIdLst>
            <p14:sldId id="256"/>
            <p14:sldId id="259"/>
          </p14:sldIdLst>
        </p14:section>
        <p14:section name="Sekcja bez tytułu" id="{04772471-7348-4F8A-A260-601287B1F7CF}">
          <p14:sldIdLst>
            <p14:sldId id="283"/>
            <p14:sldId id="288"/>
            <p14:sldId id="289"/>
            <p14:sldId id="294"/>
            <p14:sldId id="290"/>
            <p14:sldId id="292"/>
            <p14:sldId id="291"/>
            <p14:sldId id="293"/>
            <p14:sldId id="295"/>
            <p14:sldId id="276"/>
            <p14:sldId id="279"/>
            <p14:sldId id="286"/>
            <p14:sldId id="263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750" autoAdjust="0"/>
  </p:normalViewPr>
  <p:slideViewPr>
    <p:cSldViewPr>
      <p:cViewPr varScale="1">
        <p:scale>
          <a:sx n="64" d="100"/>
          <a:sy n="64" d="100"/>
        </p:scale>
        <p:origin x="134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6" y="1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PRODUKCJA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Arkusz1!$A$2:$A$15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Arkusz1!$B$2:$B$15</c:f>
              <c:numCache>
                <c:formatCode>General</c:formatCode>
                <c:ptCount val="14"/>
                <c:pt idx="0">
                  <c:v>19.5</c:v>
                </c:pt>
                <c:pt idx="1">
                  <c:v>18.2</c:v>
                </c:pt>
                <c:pt idx="2">
                  <c:v>18.3</c:v>
                </c:pt>
                <c:pt idx="3">
                  <c:v>15.6</c:v>
                </c:pt>
                <c:pt idx="4">
                  <c:v>15.6</c:v>
                </c:pt>
                <c:pt idx="5">
                  <c:v>15.4</c:v>
                </c:pt>
                <c:pt idx="6">
                  <c:v>17.2</c:v>
                </c:pt>
                <c:pt idx="7">
                  <c:v>18.3</c:v>
                </c:pt>
                <c:pt idx="8">
                  <c:v>15.4</c:v>
                </c:pt>
                <c:pt idx="9">
                  <c:v>14.4</c:v>
                </c:pt>
                <c:pt idx="10">
                  <c:v>17.7</c:v>
                </c:pt>
                <c:pt idx="11">
                  <c:v>18.8</c:v>
                </c:pt>
                <c:pt idx="12">
                  <c:v>20.3</c:v>
                </c:pt>
                <c:pt idx="13">
                  <c:v>17.8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C4-4DA6-BD9E-50D4E20642C8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CENA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Arkusz1!$A$2:$A$15</c:f>
              <c:numCache>
                <c:formatCode>General</c:formatCode>
                <c:ptCount val="14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  <c:pt idx="13">
                  <c:v>2015</c:v>
                </c:pt>
              </c:numCache>
            </c:numRef>
          </c:cat>
          <c:val>
            <c:numRef>
              <c:f>Arkusz1!$C$2:$C$15</c:f>
              <c:numCache>
                <c:formatCode>General</c:formatCode>
                <c:ptCount val="14"/>
                <c:pt idx="0">
                  <c:v>7.3</c:v>
                </c:pt>
                <c:pt idx="1">
                  <c:v>8.11</c:v>
                </c:pt>
                <c:pt idx="2">
                  <c:v>8.1300000000000008</c:v>
                </c:pt>
                <c:pt idx="3">
                  <c:v>7.34</c:v>
                </c:pt>
                <c:pt idx="4">
                  <c:v>7.8</c:v>
                </c:pt>
                <c:pt idx="5">
                  <c:v>8.85</c:v>
                </c:pt>
                <c:pt idx="6">
                  <c:v>8.5399999999999991</c:v>
                </c:pt>
                <c:pt idx="7">
                  <c:v>8.6199999999999992</c:v>
                </c:pt>
                <c:pt idx="8">
                  <c:v>9.35</c:v>
                </c:pt>
                <c:pt idx="9">
                  <c:v>10.29</c:v>
                </c:pt>
                <c:pt idx="10">
                  <c:v>9.4700000000000006</c:v>
                </c:pt>
                <c:pt idx="11">
                  <c:v>8.7899999999999991</c:v>
                </c:pt>
                <c:pt idx="12">
                  <c:v>8.3800000000000008</c:v>
                </c:pt>
                <c:pt idx="13">
                  <c:v>9.31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2C4-4DA6-BD9E-50D4E2064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38280024"/>
        <c:axId val="438276416"/>
      </c:lineChart>
      <c:catAx>
        <c:axId val="438280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lata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8276416"/>
        <c:crosses val="autoZero"/>
        <c:auto val="1"/>
        <c:lblAlgn val="ctr"/>
        <c:lblOffset val="100"/>
        <c:noMultiLvlLbl val="0"/>
      </c:catAx>
      <c:valAx>
        <c:axId val="43827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38280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Arkusz1!$B$2:$B$10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0-33F4-4BD5-A204-5CE505B95383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136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Arkusz1!$A$2:$A$10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Arkusz1!$C$2:$C$10</c:f>
              <c:numCache>
                <c:formatCode>General</c:formatCode>
                <c:ptCount val="9"/>
                <c:pt idx="0">
                  <c:v>136</c:v>
                </c:pt>
                <c:pt idx="1">
                  <c:v>146</c:v>
                </c:pt>
                <c:pt idx="2">
                  <c:v>157</c:v>
                </c:pt>
                <c:pt idx="3">
                  <c:v>143</c:v>
                </c:pt>
                <c:pt idx="4">
                  <c:v>148</c:v>
                </c:pt>
                <c:pt idx="5">
                  <c:v>167</c:v>
                </c:pt>
                <c:pt idx="6">
                  <c:v>165</c:v>
                </c:pt>
                <c:pt idx="7">
                  <c:v>170</c:v>
                </c:pt>
                <c:pt idx="8">
                  <c:v>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F4-4BD5-A204-5CE505B95383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Kolumna1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Arkusz1!$A$2:$A$10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Arkusz1!$D$2:$D$10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33F4-4BD5-A204-5CE505B95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4290768"/>
        <c:axId val="394288472"/>
      </c:barChart>
      <c:catAx>
        <c:axId val="394290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Lata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4288472"/>
        <c:crosses val="autoZero"/>
        <c:auto val="1"/>
        <c:lblAlgn val="ctr"/>
        <c:lblOffset val="100"/>
        <c:noMultiLvlLbl val="0"/>
      </c:catAx>
      <c:valAx>
        <c:axId val="394288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l-PL" dirty="0"/>
                  <a:t>Przychód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l-PL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429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Arkusz5!$B$4</c:f>
              <c:strCache>
                <c:ptCount val="1"/>
                <c:pt idx="0">
                  <c:v>morskie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Arkusz5!$A$5:$A$7</c:f>
              <c:strCache>
                <c:ptCount val="3"/>
                <c:pt idx="0">
                  <c:v>2004-2006</c:v>
                </c:pt>
                <c:pt idx="1">
                  <c:v>2007-20013</c:v>
                </c:pt>
                <c:pt idx="2">
                  <c:v>2014-2020</c:v>
                </c:pt>
              </c:strCache>
            </c:strRef>
          </c:cat>
          <c:val>
            <c:numRef>
              <c:f>Arkusz5!$B$5:$B$7</c:f>
              <c:numCache>
                <c:formatCode>General</c:formatCode>
                <c:ptCount val="3"/>
                <c:pt idx="0">
                  <c:v>173396238</c:v>
                </c:pt>
                <c:pt idx="1">
                  <c:v>360771413.94</c:v>
                </c:pt>
                <c:pt idx="2" formatCode="#,##0.00">
                  <c:v>218101826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4B-4432-8BFA-D53DFF0357CD}"/>
            </c:ext>
          </c:extLst>
        </c:ser>
        <c:ser>
          <c:idx val="1"/>
          <c:order val="1"/>
          <c:tx>
            <c:strRef>
              <c:f>Arkusz5!$C$4</c:f>
              <c:strCache>
                <c:ptCount val="1"/>
                <c:pt idx="0">
                  <c:v>akwakultura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Arkusz5!$A$5:$A$7</c:f>
              <c:strCache>
                <c:ptCount val="3"/>
                <c:pt idx="0">
                  <c:v>2004-2006</c:v>
                </c:pt>
                <c:pt idx="1">
                  <c:v>2007-20013</c:v>
                </c:pt>
                <c:pt idx="2">
                  <c:v>2014-2020</c:v>
                </c:pt>
              </c:strCache>
            </c:strRef>
          </c:cat>
          <c:val>
            <c:numRef>
              <c:f>Arkusz5!$C$5:$C$7</c:f>
              <c:numCache>
                <c:formatCode>General</c:formatCode>
                <c:ptCount val="3"/>
                <c:pt idx="0" formatCode="#,##0">
                  <c:v>21734406</c:v>
                </c:pt>
                <c:pt idx="1">
                  <c:v>140788748.08000001</c:v>
                </c:pt>
                <c:pt idx="2" formatCode="#,##0.00">
                  <c:v>268987264.51999986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4B-4432-8BFA-D53DFF035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308160"/>
        <c:axId val="65309696"/>
      </c:barChart>
      <c:catAx>
        <c:axId val="6530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5309696"/>
        <c:crosses val="autoZero"/>
        <c:auto val="1"/>
        <c:lblAlgn val="ctr"/>
        <c:lblOffset val="100"/>
        <c:noMultiLvlLbl val="0"/>
      </c:catAx>
      <c:valAx>
        <c:axId val="65309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53081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60920E-5318-4CB8-B650-4BA2AABB3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4DBE848-A1A4-43FC-9C69-81976D6E4F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D4FAAA6-C184-4D7A-AF95-1D986D48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140-D36C-477D-88DD-72D8488D6093}" type="datetimeFigureOut">
              <a:rPr lang="pl-PL" smtClean="0"/>
              <a:pPr/>
              <a:t>30.09.2017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523DB2-EF0F-4BA3-A277-72808F83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E085634-202B-449B-9AB1-816CF837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83F0-560E-4678-B9B4-ECF991460B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853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FB9E81-ADA6-4764-B35F-B3286EFE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5585E06-0A7E-4C09-B30B-7BA1E24CF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2500469-F7FD-4A49-9859-F86B5C59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140-D36C-477D-88DD-72D8488D6093}" type="datetimeFigureOut">
              <a:rPr lang="pl-PL" smtClean="0"/>
              <a:pPr/>
              <a:t>30.09.2017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D0E8B6-CB65-4241-9797-277FE69D1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F2F658-0A3E-4A27-A688-81EEC231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83F0-560E-4678-B9B4-ECF991460B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372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10574BA-4C89-4432-8EA9-2CBB5F144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751050D-85C8-4F60-926F-7A34DA06C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32930E-9EC0-46CD-BAE8-018A69B1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140-D36C-477D-88DD-72D8488D6093}" type="datetimeFigureOut">
              <a:rPr lang="pl-PL" smtClean="0"/>
              <a:pPr/>
              <a:t>30.09.2017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85E58D-60E1-44D1-9B3D-1A98B6780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EAAC998-E4CA-40BD-8C8B-86152F57D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83F0-560E-4678-B9B4-ECF991460B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316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686CF1-E2CF-4101-9F24-59C491F4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3E053EE-AB19-46DA-97EB-35A28FB745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3ED53EC-6AD6-4F94-AB00-411C79069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140-D36C-477D-88DD-72D8488D6093}" type="datetimeFigureOut">
              <a:rPr lang="pl-PL" smtClean="0"/>
              <a:pPr/>
              <a:t>30.09.2017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F296693-CF11-408A-B064-8E032D775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DBCACC4-255F-49A5-9DFC-3E9975351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83F0-560E-4678-B9B4-ECF991460B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354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355D02-1BD0-4A8F-A30E-32005B22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02BD163-E2CB-4D26-B0C4-638C22B91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1A79488-0793-466F-B2BD-9EFB8B252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140-D36C-477D-88DD-72D8488D6093}" type="datetimeFigureOut">
              <a:rPr lang="pl-PL" smtClean="0"/>
              <a:pPr/>
              <a:t>30.09.2017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3380DC3-7EC0-418B-B981-2B6FF8CE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1F9203-8FB2-4392-8804-2A8687B3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83F0-560E-4678-B9B4-ECF991460B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487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96BC58-5A7A-4708-93C7-CDAB12B40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4C680B1-4071-49C4-8EEA-BE41F6C3D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D88100-27C1-4009-BAD4-84CEAB3BC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6E76C46-5C3D-43DA-A648-66D6C3DC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140-D36C-477D-88DD-72D8488D6093}" type="datetimeFigureOut">
              <a:rPr lang="pl-PL" smtClean="0"/>
              <a:pPr/>
              <a:t>30.09.2017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9B33B49-5860-4C0B-9482-AA46D05E4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4B81A59-41A3-44C6-9112-1DE75F37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83F0-560E-4678-B9B4-ECF991460B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8598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87F46F-FD43-4EFB-A30C-0F1745BD4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C609F6-0794-4601-8BF4-58F7B290B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B4A88C8-54BC-4F39-9791-486BF8001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8895AED-CBC5-409D-8282-CF7A4DC9B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516F5C4-3583-4CCF-8F3E-9C987A493E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C351512B-5263-47F9-9005-BEFBC993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140-D36C-477D-88DD-72D8488D6093}" type="datetimeFigureOut">
              <a:rPr lang="pl-PL" smtClean="0"/>
              <a:pPr/>
              <a:t>30.09.2017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01BDCD3-DF67-4767-AE1D-27837E6D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94B60E9-1E58-41FC-9B3D-CA057370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83F0-560E-4678-B9B4-ECF991460B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010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C285FD-7444-4058-BB7F-DF9F71E6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61DE37ED-C54C-421F-9E95-B6079CB6F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140-D36C-477D-88DD-72D8488D6093}" type="datetimeFigureOut">
              <a:rPr lang="pl-PL" smtClean="0"/>
              <a:pPr/>
              <a:t>30.09.2017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CE116A4-3316-4296-9DF8-D1997E3C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8CA8911-978B-4DF7-A600-281742ECD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83F0-560E-4678-B9B4-ECF991460B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6297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A781695-FC63-400F-8D2F-36D4601E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140-D36C-477D-88DD-72D8488D6093}" type="datetimeFigureOut">
              <a:rPr lang="pl-PL" smtClean="0"/>
              <a:pPr/>
              <a:t>30.09.2017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8B16B83-7026-401E-A91F-9A53AD975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DDECCA0-DCC4-4B77-9303-362D2D702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83F0-560E-4678-B9B4-ECF991460B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024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756962-D974-4F5B-8EC7-B6EF9AB87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699A3D9-14B7-4BDC-BC79-14F1ED073A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67337AC-F6F9-4D9F-ACED-F9C675CBC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BFD1638-6DA5-4C4C-984D-64F5ACF3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140-D36C-477D-88DD-72D8488D6093}" type="datetimeFigureOut">
              <a:rPr lang="pl-PL" smtClean="0"/>
              <a:pPr/>
              <a:t>30.09.2017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C80958B-49D8-460A-942F-BAB5B00A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C0CA04A-0A00-4B76-9819-CC233CDD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83F0-560E-4678-B9B4-ECF991460B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32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10D574-5710-4B5F-A8BC-19B2E55F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B2766A6-A487-41A8-84C2-4ECE54A50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C39ACD-75A8-4DD2-8E32-2E464E8B0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B2D2B27-E344-4F07-B92B-633DF58BF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4B140-D36C-477D-88DD-72D8488D6093}" type="datetimeFigureOut">
              <a:rPr lang="pl-PL" smtClean="0"/>
              <a:pPr/>
              <a:t>30.09.2017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FA11B3-A3CB-44B6-8751-E7A57295B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3C703A0-796D-4B12-BD59-57BCEC04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383F0-560E-4678-B9B4-ECF991460B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61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FEBC217-E05C-4D48-B435-08133F99E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271B39B-3429-4D79-9F67-990B9DB67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0E5ED68-8E9B-459C-AC00-CDE04DCB7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4B140-D36C-477D-88DD-72D8488D6093}" type="datetimeFigureOut">
              <a:rPr lang="pl-PL" smtClean="0"/>
              <a:pPr/>
              <a:t>30.09.2017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D128D7E-419A-4969-9B9F-D66E46931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CA40FB-C513-45DE-9E72-16A75169D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383F0-560E-4678-B9B4-ECF991460B1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269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7913712" cy="2736304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/>
              <a:t>Negatywny wpływ rekompensat na ekonomikę gospodarstw karpiowych.</a:t>
            </a:r>
            <a:br>
              <a:rPr lang="pl-PL" sz="3600" b="1" dirty="0"/>
            </a:br>
            <a:endParaRPr lang="pl-PL" sz="3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FF0000"/>
                </a:solidFill>
              </a:rPr>
              <a:t>Prawda czy fałsz ???</a:t>
            </a:r>
          </a:p>
        </p:txBody>
      </p:sp>
    </p:spTree>
  </p:cSld>
  <p:clrMapOvr>
    <a:masterClrMapping/>
  </p:clrMapOvr>
  <p:transition>
    <p:pull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5B5F5A-9FD4-4F15-ACF6-C59DF262E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strategiczny rozwoju chowu i hodowli ryb w Polsce w latach 2014-2020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659E73-412F-4D3D-8960-23F49BDE7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Cel. 2.  Zwiększenie dochodowości gospodarstw karpiowych.  Wskaźnik. Zapewnienie średniej minimalnej rentowności na poziomie 10% w perspektywie lat 2014-2020.</a:t>
            </a:r>
          </a:p>
          <a:p>
            <a:endParaRPr lang="pl-PL" dirty="0"/>
          </a:p>
          <a:p>
            <a:pPr marL="0" indent="0" algn="just">
              <a:buNone/>
            </a:pPr>
            <a:r>
              <a:rPr lang="pl-PL" dirty="0"/>
              <a:t>Zapewnienie zadowalającej rentowności powinno wynikać z właściwego bilansowania kosztów i przychodów warunkujących długofalowo żywotność ekonomiczną. Przychody powinny opierać się przede wszystkim  na sprzedaży ryb.  </a:t>
            </a:r>
            <a:r>
              <a:rPr lang="pl-PL" u="sng" dirty="0"/>
              <a:t>Przejściowo w przychodach znaczący  udział będzie miała pomoc publiczna (rekompensaty wodnośrodowiskowe).</a:t>
            </a:r>
          </a:p>
          <a:p>
            <a:pPr marL="0" indent="0" algn="just">
              <a:buNone/>
            </a:pPr>
            <a:endParaRPr lang="pl-PL" u="sng" dirty="0"/>
          </a:p>
          <a:p>
            <a:pPr marL="0" indent="0" algn="just">
              <a:buNone/>
            </a:pPr>
            <a:r>
              <a:rPr lang="pl-PL" dirty="0"/>
              <a:t>Tradycyjna gospodarka karpiowa w związku z trudnościami w kontrolowaniu środowiska produkcji oraz silnymi wahaniami uwarunkowań rynkowych, obarczona jest znaczącym ryzykiem biznesowym</a:t>
            </a:r>
          </a:p>
        </p:txBody>
      </p:sp>
    </p:spTree>
    <p:extLst>
      <p:ext uri="{BB962C8B-B14F-4D97-AF65-F5344CB8AC3E}">
        <p14:creationId xmlns:p14="http://schemas.microsoft.com/office/powerpoint/2010/main" val="321513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1FEFA8-FF6E-436C-BC1D-787AF9F6F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strategiczny rozwoju chowu i hodowli ryb w Polsce w latach 2014-2020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BE74F5-7556-413F-A310-1A67F8366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339" y="2348880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Cel. 3.    Wzmocnienie i rozpowszechnienie </a:t>
            </a:r>
            <a:r>
              <a:rPr lang="pl-PL" dirty="0" err="1"/>
              <a:t>prośrodowiskowej</a:t>
            </a:r>
            <a:r>
              <a:rPr lang="pl-PL" dirty="0"/>
              <a:t> roli gospodarki karpiowej</a:t>
            </a:r>
          </a:p>
        </p:txBody>
      </p:sp>
    </p:spTree>
    <p:extLst>
      <p:ext uri="{BB962C8B-B14F-4D97-AF65-F5344CB8AC3E}">
        <p14:creationId xmlns:p14="http://schemas.microsoft.com/office/powerpoint/2010/main" val="4267295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4572000"/>
          </a:xfrm>
        </p:spPr>
        <p:txBody>
          <a:bodyPr/>
          <a:lstStyle/>
          <a:p>
            <a:pPr algn="ctr">
              <a:buNone/>
            </a:pPr>
            <a:r>
              <a:rPr lang="pl-PL" dirty="0"/>
              <a:t>DZIĘKUJĘ ZA UWAGĘ</a:t>
            </a:r>
          </a:p>
        </p:txBody>
      </p:sp>
      <p:pic>
        <p:nvPicPr>
          <p:cNvPr id="4" name="Obraz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8572560" cy="569984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IMG_4949 kopia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143" y="642918"/>
            <a:ext cx="4287006" cy="2500330"/>
          </a:xfrm>
          <a:prstGeom prst="rect">
            <a:avLst/>
          </a:prstGeom>
        </p:spPr>
      </p:pic>
      <p:pic>
        <p:nvPicPr>
          <p:cNvPr id="5" name="Obraz 4" descr="landscape-2073503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6125" y="642918"/>
            <a:ext cx="4445031" cy="2500330"/>
          </a:xfrm>
          <a:prstGeom prst="rect">
            <a:avLst/>
          </a:prstGeom>
        </p:spPr>
      </p:pic>
      <p:pic>
        <p:nvPicPr>
          <p:cNvPr id="6" name="Obraz 5" descr="hatching-1395737_1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286124"/>
            <a:ext cx="4286280" cy="2857520"/>
          </a:xfrm>
          <a:prstGeom prst="rect">
            <a:avLst/>
          </a:prstGeom>
        </p:spPr>
      </p:pic>
      <p:pic>
        <p:nvPicPr>
          <p:cNvPr id="7" name="Obraz 6" descr="heron-2254372_1920.jpg"/>
          <p:cNvPicPr>
            <a:picLocks noChangeAspect="1"/>
          </p:cNvPicPr>
          <p:nvPr/>
        </p:nvPicPr>
        <p:blipFill>
          <a:blip r:embed="rId5" cstate="print"/>
          <a:srcRect l="3691" r="9843"/>
          <a:stretch>
            <a:fillRect/>
          </a:stretch>
        </p:blipFill>
        <p:spPr>
          <a:xfrm>
            <a:off x="4572000" y="3286124"/>
            <a:ext cx="4402953" cy="287235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274042-2D99-49DB-99D4-1CEF63B4F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Wymóg czy groźba ??!!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F7399B9-6170-41A5-8DED-2F4BC0A209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04" y="1825625"/>
            <a:ext cx="7736591" cy="4351338"/>
          </a:xfrm>
        </p:spPr>
      </p:pic>
    </p:spTree>
    <p:extLst>
      <p:ext uri="{BB962C8B-B14F-4D97-AF65-F5344CB8AC3E}">
        <p14:creationId xmlns:p14="http://schemas.microsoft.com/office/powerpoint/2010/main" val="1222380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/>
              <a:t>Podział środków na akwakulturę i rybołówstwo morskie w latach 2004-2020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27668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ll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Podstawy prawne rekompensat  wodnośrodowiskowych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l-PL" dirty="0"/>
              <a:t>ROZPORZĄDZENIE PARLAMENTU EUROPEJSKIEGO I RADY (UE) NR 508/2014 z dnia 15 maja 2014 r. w sprawie Europejskiego Funduszu Morskiego i Rybackiego  a w szczególności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dirty="0">
                <a:solidFill>
                  <a:srgbClr val="FF0000"/>
                </a:solidFill>
              </a:rPr>
              <a:t>art.  54  Akwakultura świadcząca usługi środowiskowe </a:t>
            </a:r>
          </a:p>
          <a:p>
            <a:pPr lvl="0"/>
            <a:r>
              <a:rPr lang="pl-PL" dirty="0"/>
              <a:t>Program Operacyjny Rybactwo i Morze na lata 2014-2020 </a:t>
            </a:r>
          </a:p>
          <a:p>
            <a:pPr>
              <a:buNone/>
            </a:pPr>
            <a:r>
              <a:rPr lang="pl-PL" dirty="0"/>
              <a:t>	- czas obowiązywania 01.01.2014 do 31. 12 . 2023r 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dirty="0">
                <a:solidFill>
                  <a:srgbClr val="FF0000"/>
                </a:solidFill>
              </a:rPr>
              <a:t>zatwierdzony przez Komisję Europejską 22.10. 2015 r.</a:t>
            </a:r>
          </a:p>
          <a:p>
            <a:pPr lvl="0"/>
            <a:r>
              <a:rPr lang="pl-PL" dirty="0"/>
              <a:t>ROZPORZĄDZENIE MINISTRA GOSPODARKI MORSKIEJ I ŻEGLUGI ŚRÓDLĄDOWEJ</a:t>
            </a:r>
          </a:p>
          <a:p>
            <a:pPr>
              <a:buNone/>
            </a:pPr>
            <a:r>
              <a:rPr lang="pl-PL" dirty="0"/>
              <a:t>	</a:t>
            </a:r>
            <a:r>
              <a:rPr lang="pl-PL" dirty="0">
                <a:solidFill>
                  <a:srgbClr val="FF0000"/>
                </a:solidFill>
              </a:rPr>
              <a:t>z dnia 28 lutego 2017 </a:t>
            </a:r>
            <a:r>
              <a:rPr lang="pl-PL" dirty="0"/>
              <a:t>r. w sprawie szczegółowych warunków i trybu przyznawania, wypłaty i zwrotu pomocy finansowej oraz wysokości stawek tej pomocy na realizację działań w ramach Priorytetu 2 – Wspieranie </a:t>
            </a:r>
            <a:r>
              <a:rPr lang="pl-PL" dirty="0">
                <a:solidFill>
                  <a:srgbClr val="FF0000"/>
                </a:solidFill>
              </a:rPr>
              <a:t>akwakultury zrównoważonej środowiskowo, </a:t>
            </a:r>
            <a:r>
              <a:rPr lang="pl-PL" dirty="0" err="1">
                <a:solidFill>
                  <a:srgbClr val="FF0000"/>
                </a:solidFill>
              </a:rPr>
              <a:t>zasobooszczędnej</a:t>
            </a:r>
            <a:r>
              <a:rPr lang="pl-PL" dirty="0"/>
              <a:t>, innowacyjnej, konkurencyjnej i opartej na wiedzy, zawartego w Programie Operacyjnym „Rybactwo i Morze”</a:t>
            </a:r>
          </a:p>
          <a:p>
            <a:endParaRPr lang="pl-PL" dirty="0"/>
          </a:p>
        </p:txBody>
      </p:sp>
    </p:spTree>
  </p:cSld>
  <p:clrMapOvr>
    <a:masterClrMapping/>
  </p:clrMapOvr>
  <p:transition>
    <p:pull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„Inspiracje”  </a:t>
            </a:r>
            <a:r>
              <a:rPr lang="pl-PL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MGMiŻŚ</a:t>
            </a:r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do realokacji rekompensat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2276872"/>
            <a:ext cx="7886700" cy="4351338"/>
          </a:xfrm>
        </p:spPr>
        <p:txBody>
          <a:bodyPr>
            <a:normAutofit/>
          </a:bodyPr>
          <a:lstStyle/>
          <a:p>
            <a:r>
              <a:rPr lang="pl-PL" dirty="0"/>
              <a:t>pomoc finansowa oparta na systemie rekompensat powoduje negatywny efekt „pułapki inwestycyjnej” i </a:t>
            </a:r>
            <a:r>
              <a:rPr lang="pl-PL" dirty="0">
                <a:solidFill>
                  <a:srgbClr val="C00000"/>
                </a:solidFill>
              </a:rPr>
              <a:t>zmniejsza rentowność gospodarstw akwakultury o blisko 20%</a:t>
            </a:r>
          </a:p>
          <a:p>
            <a:pPr marL="0" indent="0">
              <a:buNone/>
            </a:pPr>
            <a:endParaRPr lang="pl-PL" dirty="0">
              <a:solidFill>
                <a:srgbClr val="C00000"/>
              </a:solidFill>
            </a:endParaRPr>
          </a:p>
          <a:p>
            <a:r>
              <a:rPr lang="pl-PL" dirty="0"/>
              <a:t>środki publiczne </a:t>
            </a:r>
            <a:r>
              <a:rPr lang="pl-PL" dirty="0">
                <a:solidFill>
                  <a:srgbClr val="C00000"/>
                </a:solidFill>
              </a:rPr>
              <a:t>zamiast zwiększyć przychody </a:t>
            </a:r>
            <a:r>
              <a:rPr lang="pl-PL" dirty="0"/>
              <a:t>gospodarstw karpiowych, jednocześnie zwiększając ich zdolności inwestycyjne, spowodowały </a:t>
            </a:r>
            <a:r>
              <a:rPr lang="pl-PL" dirty="0">
                <a:solidFill>
                  <a:srgbClr val="C00000"/>
                </a:solidFill>
              </a:rPr>
              <a:t>spadek cen karpia </a:t>
            </a:r>
            <a:br>
              <a:rPr lang="pl-PL" dirty="0"/>
            </a:br>
            <a:r>
              <a:rPr lang="pl-PL" dirty="0"/>
              <a:t>i zmniejszenie wydajności produkcji do poziomu ledwie rekompensującego koszty produkcji.</a:t>
            </a:r>
          </a:p>
          <a:p>
            <a:endParaRPr lang="pl-PL" dirty="0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D53AD2-A593-449D-96B2-E63DCB385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07602"/>
            <a:ext cx="8291264" cy="558923"/>
          </a:xfrm>
        </p:spPr>
        <p:txBody>
          <a:bodyPr>
            <a:normAutofit fontScale="90000"/>
          </a:bodyPr>
          <a:lstStyle/>
          <a:p>
            <a:r>
              <a:rPr lang="pl-PL" sz="3100" b="1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</a:rPr>
              <a:t>1.   Ceny hurtowe karpia konsumpcyjnego zł/kg (średnia ważona) , produkcja karpia handlowego (tys. ton) w latach 2010 - 2015 zł/kg.                                        </a:t>
            </a:r>
            <a:br>
              <a:rPr lang="pl-PL" sz="3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</a:rPr>
            </a:br>
            <a:r>
              <a:rPr lang="pl-PL" sz="36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</a:rPr>
              <a:t> </a:t>
            </a:r>
            <a:r>
              <a:rPr lang="pl-PL" sz="2700" dirty="0" err="1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</a:rPr>
              <a:t>Źródło:badania</a:t>
            </a:r>
            <a:r>
              <a:rPr lang="pl-PL" sz="27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</a:rPr>
              <a:t> RRW-22</a:t>
            </a:r>
            <a:br>
              <a:rPr lang="pl-PL" sz="22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</a:rPr>
            </a:br>
            <a:endParaRPr lang="pl-PL" sz="2200" dirty="0">
              <a:solidFill>
                <a:srgbClr val="C00000"/>
              </a:solidFill>
            </a:endParaRP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AD43DBA-9827-470F-94FB-DF3E917AFE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609972"/>
              </p:ext>
            </p:extLst>
          </p:nvPr>
        </p:nvGraphicFramePr>
        <p:xfrm>
          <a:off x="1160439" y="2852936"/>
          <a:ext cx="6761458" cy="307371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val="324772246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9214758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94210717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975577566"/>
                    </a:ext>
                  </a:extLst>
                </a:gridCol>
                <a:gridCol w="856803">
                  <a:extLst>
                    <a:ext uri="{9D8B030D-6E8A-4147-A177-3AD203B41FA5}">
                      <a16:colId xmlns:a16="http://schemas.microsoft.com/office/drawing/2014/main" val="2890807399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074948618"/>
                    </a:ext>
                  </a:extLst>
                </a:gridCol>
                <a:gridCol w="1008111">
                  <a:extLst>
                    <a:ext uri="{9D8B030D-6E8A-4147-A177-3AD203B41FA5}">
                      <a16:colId xmlns:a16="http://schemas.microsoft.com/office/drawing/2014/main" val="2583573850"/>
                    </a:ext>
                  </a:extLst>
                </a:gridCol>
              </a:tblGrid>
              <a:tr h="568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Produkcja</a:t>
                      </a:r>
                      <a:endParaRPr lang="pl-PL" sz="2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 </a:t>
                      </a:r>
                      <a:endParaRPr lang="pl-PL" sz="2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15,4</a:t>
                      </a:r>
                      <a:endParaRPr lang="pl-PL" sz="2400" b="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 </a:t>
                      </a:r>
                      <a:endParaRPr lang="pl-PL" sz="2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14,4</a:t>
                      </a:r>
                      <a:endParaRPr lang="pl-PL" sz="2400" b="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 </a:t>
                      </a:r>
                      <a:endParaRPr lang="pl-PL" sz="2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17,7</a:t>
                      </a:r>
                      <a:endParaRPr lang="pl-PL" sz="2400" b="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 </a:t>
                      </a:r>
                      <a:endParaRPr lang="pl-PL" sz="2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18,8</a:t>
                      </a:r>
                      <a:endParaRPr lang="pl-PL" sz="2400" b="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 </a:t>
                      </a:r>
                      <a:endParaRPr lang="pl-PL" sz="2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20,3</a:t>
                      </a:r>
                      <a:endParaRPr lang="pl-PL" sz="2400" b="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 </a:t>
                      </a:r>
                      <a:endParaRPr lang="pl-PL" sz="2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17,8</a:t>
                      </a:r>
                      <a:endParaRPr lang="pl-PL" sz="2400" b="0" kern="150" dirty="0">
                        <a:solidFill>
                          <a:schemeClr val="bg1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 </a:t>
                      </a:r>
                      <a:endParaRPr lang="pl-PL" sz="2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818553887"/>
                  </a:ext>
                </a:extLst>
              </a:tr>
              <a:tr h="963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kern="1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solidFill>
                            <a:srgbClr val="C00000"/>
                          </a:solidFill>
                          <a:effectLst/>
                        </a:rPr>
                        <a:t>Cena</a:t>
                      </a:r>
                      <a:endParaRPr lang="pl-PL" sz="2400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b="1" kern="1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kern="150" dirty="0">
                          <a:solidFill>
                            <a:srgbClr val="C00000"/>
                          </a:solidFill>
                          <a:effectLst/>
                        </a:rPr>
                        <a:t>9,35</a:t>
                      </a:r>
                      <a:endParaRPr lang="pl-PL" sz="24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b="1" kern="1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kern="150" dirty="0">
                          <a:solidFill>
                            <a:srgbClr val="C00000"/>
                          </a:solidFill>
                          <a:effectLst/>
                        </a:rPr>
                        <a:t>10,29</a:t>
                      </a:r>
                      <a:endParaRPr lang="pl-PL" sz="24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b="1" kern="1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kern="150" dirty="0">
                          <a:solidFill>
                            <a:srgbClr val="C00000"/>
                          </a:solidFill>
                          <a:effectLst/>
                        </a:rPr>
                        <a:t>9,47</a:t>
                      </a:r>
                      <a:endParaRPr lang="pl-PL" sz="24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b="1" kern="1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kern="150" dirty="0">
                          <a:solidFill>
                            <a:srgbClr val="C00000"/>
                          </a:solidFill>
                          <a:effectLst/>
                        </a:rPr>
                        <a:t>8,79</a:t>
                      </a:r>
                      <a:endParaRPr lang="pl-PL" sz="24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b="1" kern="1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kern="150" dirty="0">
                          <a:solidFill>
                            <a:srgbClr val="C00000"/>
                          </a:solidFill>
                          <a:effectLst/>
                        </a:rPr>
                        <a:t>8,38</a:t>
                      </a:r>
                      <a:endParaRPr lang="pl-PL" sz="24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b="1" kern="15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b="1" kern="150" dirty="0">
                          <a:solidFill>
                            <a:srgbClr val="C00000"/>
                          </a:solidFill>
                          <a:effectLst/>
                        </a:rPr>
                        <a:t>9,31</a:t>
                      </a:r>
                      <a:endParaRPr lang="pl-PL" sz="24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2061735368"/>
                  </a:ext>
                </a:extLst>
              </a:tr>
              <a:tr h="943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Rok</a:t>
                      </a:r>
                      <a:endParaRPr lang="pl-PL" sz="2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2010</a:t>
                      </a:r>
                      <a:endParaRPr lang="pl-PL" sz="2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2011</a:t>
                      </a:r>
                      <a:endParaRPr lang="pl-PL" sz="2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2012</a:t>
                      </a:r>
                      <a:endParaRPr lang="pl-PL" sz="2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2013</a:t>
                      </a:r>
                      <a:endParaRPr lang="pl-PL" sz="2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2014</a:t>
                      </a:r>
                      <a:endParaRPr lang="pl-PL" sz="2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l-PL" sz="24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400" kern="150" dirty="0">
                          <a:effectLst/>
                        </a:rPr>
                        <a:t>2015</a:t>
                      </a:r>
                      <a:endParaRPr lang="pl-PL" sz="2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335883906"/>
                  </a:ext>
                </a:extLst>
              </a:tr>
            </a:tbl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id="{818BCF55-5AD9-4A68-B70B-7C8581B72574}"/>
              </a:ext>
            </a:extLst>
          </p:cNvPr>
          <p:cNvSpPr/>
          <p:nvPr/>
        </p:nvSpPr>
        <p:spPr>
          <a:xfrm>
            <a:off x="-2170463" y="148478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507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5769E0-08B1-40BC-86B1-82451286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35882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Ceny hurtowe karpia konsumpcyjnego zł/kg (średnia ważona) , produkcja karpia handlowego (tys. ton) w latach 2002 - 2015 zł/kg</a:t>
            </a:r>
            <a:b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>
                <a:effectLst/>
              </a:rPr>
              <a:t> </a:t>
            </a:r>
            <a:r>
              <a:rPr lang="pl-PL" sz="44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</a:rPr>
              <a:t> </a:t>
            </a:r>
            <a:r>
              <a:rPr lang="pl-PL" sz="2700" dirty="0" err="1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</a:rPr>
              <a:t>Źródło:badania</a:t>
            </a:r>
            <a:r>
              <a:rPr lang="pl-PL" sz="2700" dirty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</a:rPr>
              <a:t> RRW-22</a:t>
            </a:r>
            <a:br>
              <a:rPr lang="pl-PL" sz="2700" b="1" dirty="0">
                <a:effectLst/>
              </a:rPr>
            </a:br>
            <a:endParaRPr lang="pl-PL" sz="2700" b="1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72A412B-CE78-44B4-8A97-71EC51F23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54695"/>
              </p:ext>
            </p:extLst>
          </p:nvPr>
        </p:nvGraphicFramePr>
        <p:xfrm>
          <a:off x="107504" y="3728339"/>
          <a:ext cx="8712966" cy="2580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47094271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31966665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223679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413890099"/>
                    </a:ext>
                  </a:extLst>
                </a:gridCol>
                <a:gridCol w="669408">
                  <a:extLst>
                    <a:ext uri="{9D8B030D-6E8A-4147-A177-3AD203B41FA5}">
                      <a16:colId xmlns:a16="http://schemas.microsoft.com/office/drawing/2014/main" val="2993040841"/>
                    </a:ext>
                  </a:extLst>
                </a:gridCol>
                <a:gridCol w="645405">
                  <a:extLst>
                    <a:ext uri="{9D8B030D-6E8A-4147-A177-3AD203B41FA5}">
                      <a16:colId xmlns:a16="http://schemas.microsoft.com/office/drawing/2014/main" val="2200518450"/>
                    </a:ext>
                  </a:extLst>
                </a:gridCol>
                <a:gridCol w="645405">
                  <a:extLst>
                    <a:ext uri="{9D8B030D-6E8A-4147-A177-3AD203B41FA5}">
                      <a16:colId xmlns:a16="http://schemas.microsoft.com/office/drawing/2014/main" val="899744663"/>
                    </a:ext>
                  </a:extLst>
                </a:gridCol>
                <a:gridCol w="632070">
                  <a:extLst>
                    <a:ext uri="{9D8B030D-6E8A-4147-A177-3AD203B41FA5}">
                      <a16:colId xmlns:a16="http://schemas.microsoft.com/office/drawing/2014/main" val="1833714924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95458064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817535805"/>
                    </a:ext>
                  </a:extLst>
                </a:gridCol>
                <a:gridCol w="734082">
                  <a:extLst>
                    <a:ext uri="{9D8B030D-6E8A-4147-A177-3AD203B41FA5}">
                      <a16:colId xmlns:a16="http://schemas.microsoft.com/office/drawing/2014/main" val="131242320"/>
                    </a:ext>
                  </a:extLst>
                </a:gridCol>
                <a:gridCol w="645405">
                  <a:extLst>
                    <a:ext uri="{9D8B030D-6E8A-4147-A177-3AD203B41FA5}">
                      <a16:colId xmlns:a16="http://schemas.microsoft.com/office/drawing/2014/main" val="2209836562"/>
                    </a:ext>
                  </a:extLst>
                </a:gridCol>
                <a:gridCol w="564727">
                  <a:extLst>
                    <a:ext uri="{9D8B030D-6E8A-4147-A177-3AD203B41FA5}">
                      <a16:colId xmlns:a16="http://schemas.microsoft.com/office/drawing/2014/main" val="3395674916"/>
                    </a:ext>
                  </a:extLst>
                </a:gridCol>
              </a:tblGrid>
              <a:tr h="808571">
                <a:tc>
                  <a:txBody>
                    <a:bodyPr/>
                    <a:lstStyle/>
                    <a:p>
                      <a:r>
                        <a:rPr lang="pl-PL" b="1" dirty="0"/>
                        <a:t>Produkcja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effectLst/>
                        </a:rPr>
                        <a:t>18,3</a:t>
                      </a:r>
                      <a:endParaRPr lang="pl-PL" sz="18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effectLst/>
                        </a:rPr>
                        <a:t>15,6</a:t>
                      </a:r>
                      <a:endParaRPr lang="pl-PL" sz="18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effectLst/>
                        </a:rPr>
                        <a:t>15,6</a:t>
                      </a:r>
                      <a:endParaRPr lang="pl-PL" sz="18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effectLst/>
                        </a:rPr>
                        <a:t>15,4</a:t>
                      </a:r>
                      <a:endParaRPr lang="pl-PL" sz="18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effectLst/>
                        </a:rPr>
                        <a:t>17,2</a:t>
                      </a:r>
                      <a:endParaRPr lang="pl-PL" sz="18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effectLst/>
                        </a:rPr>
                        <a:t>18,3</a:t>
                      </a:r>
                      <a:endParaRPr lang="pl-PL" sz="18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effectLst/>
                        </a:rPr>
                        <a:t>15,4</a:t>
                      </a:r>
                      <a:endParaRPr lang="pl-PL" sz="18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effectLst/>
                        </a:rPr>
                        <a:t>14,4</a:t>
                      </a:r>
                      <a:endParaRPr lang="pl-PL" sz="18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effectLst/>
                        </a:rPr>
                        <a:t>17,7</a:t>
                      </a:r>
                      <a:endParaRPr lang="pl-PL" sz="18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effectLst/>
                        </a:rPr>
                        <a:t>18,8</a:t>
                      </a:r>
                      <a:endParaRPr lang="pl-PL" sz="18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effectLst/>
                        </a:rPr>
                        <a:t>20,3</a:t>
                      </a:r>
                      <a:endParaRPr lang="pl-PL" sz="18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effectLst/>
                        </a:rPr>
                        <a:t>17,8</a:t>
                      </a:r>
                      <a:endParaRPr lang="pl-PL" sz="18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216240651"/>
                  </a:ext>
                </a:extLst>
              </a:tr>
              <a:tr h="963839">
                <a:tc>
                  <a:txBody>
                    <a:bodyPr/>
                    <a:lstStyle/>
                    <a:p>
                      <a:r>
                        <a:rPr lang="pl-PL" b="1" dirty="0">
                          <a:solidFill>
                            <a:srgbClr val="C00000"/>
                          </a:solidFill>
                        </a:rPr>
                        <a:t>Cena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rgbClr val="C00000"/>
                          </a:solidFill>
                          <a:effectLst/>
                        </a:rPr>
                        <a:t>8,13</a:t>
                      </a:r>
                      <a:endParaRPr lang="pl-PL" sz="18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rgbClr val="C00000"/>
                          </a:solidFill>
                          <a:effectLst/>
                        </a:rPr>
                        <a:t>7,34</a:t>
                      </a:r>
                      <a:endParaRPr lang="pl-PL" sz="18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rgbClr val="C00000"/>
                          </a:solidFill>
                          <a:effectLst/>
                        </a:rPr>
                        <a:t>7,8</a:t>
                      </a:r>
                      <a:endParaRPr lang="pl-PL" sz="18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rgbClr val="C00000"/>
                          </a:solidFill>
                          <a:effectLst/>
                        </a:rPr>
                        <a:t>8,85</a:t>
                      </a:r>
                      <a:endParaRPr lang="pl-PL" sz="18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rgbClr val="C00000"/>
                          </a:solidFill>
                          <a:effectLst/>
                        </a:rPr>
                        <a:t>8,54</a:t>
                      </a:r>
                      <a:endParaRPr lang="pl-PL" sz="18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rgbClr val="C00000"/>
                          </a:solidFill>
                          <a:effectLst/>
                        </a:rPr>
                        <a:t>8,62</a:t>
                      </a:r>
                      <a:endParaRPr lang="pl-PL" sz="18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rgbClr val="C00000"/>
                          </a:solidFill>
                          <a:effectLst/>
                        </a:rPr>
                        <a:t>9,35</a:t>
                      </a:r>
                      <a:endParaRPr lang="pl-PL" sz="18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rgbClr val="C00000"/>
                          </a:solidFill>
                          <a:effectLst/>
                        </a:rPr>
                        <a:t>10,2</a:t>
                      </a:r>
                      <a:endParaRPr lang="pl-PL" sz="18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rgbClr val="C00000"/>
                          </a:solidFill>
                          <a:effectLst/>
                        </a:rPr>
                        <a:t>9,47</a:t>
                      </a:r>
                      <a:endParaRPr lang="pl-PL" sz="18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rgbClr val="C00000"/>
                          </a:solidFill>
                          <a:effectLst/>
                        </a:rPr>
                        <a:t>8,79</a:t>
                      </a:r>
                      <a:endParaRPr lang="pl-PL" sz="18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rgbClr val="C00000"/>
                          </a:solidFill>
                          <a:effectLst/>
                        </a:rPr>
                        <a:t>8,38</a:t>
                      </a:r>
                      <a:endParaRPr lang="pl-PL" sz="18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b="1" kern="150" dirty="0">
                          <a:solidFill>
                            <a:srgbClr val="C00000"/>
                          </a:solidFill>
                          <a:effectLst/>
                        </a:rPr>
                        <a:t>9,31</a:t>
                      </a:r>
                      <a:endParaRPr lang="pl-PL" sz="1800" b="1" kern="150" dirty="0">
                        <a:solidFill>
                          <a:srgbClr val="C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810086890"/>
                  </a:ext>
                </a:extLst>
              </a:tr>
              <a:tr h="808571">
                <a:tc>
                  <a:txBody>
                    <a:bodyPr/>
                    <a:lstStyle/>
                    <a:p>
                      <a:r>
                        <a:rPr lang="pl-PL" b="1" dirty="0"/>
                        <a:t>Rok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2004</a:t>
                      </a:r>
                      <a:endParaRPr lang="pl-PL" sz="16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2005</a:t>
                      </a:r>
                      <a:endParaRPr lang="pl-PL" sz="16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2006</a:t>
                      </a:r>
                      <a:endParaRPr lang="pl-PL" sz="16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2007</a:t>
                      </a:r>
                      <a:endParaRPr lang="pl-PL" sz="16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2008</a:t>
                      </a:r>
                      <a:endParaRPr lang="pl-PL" sz="16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2009</a:t>
                      </a:r>
                      <a:endParaRPr lang="pl-PL" sz="16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2010</a:t>
                      </a:r>
                      <a:endParaRPr lang="pl-PL" sz="16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2011</a:t>
                      </a:r>
                      <a:endParaRPr lang="pl-PL" sz="16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2012</a:t>
                      </a:r>
                      <a:endParaRPr lang="pl-PL" sz="16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2013</a:t>
                      </a:r>
                      <a:endParaRPr lang="pl-PL" sz="16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2014</a:t>
                      </a:r>
                      <a:endParaRPr lang="pl-PL" sz="16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b="1" kern="150" dirty="0">
                          <a:effectLst/>
                        </a:rPr>
                        <a:t>2015</a:t>
                      </a:r>
                      <a:endParaRPr lang="pl-PL" sz="16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234753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591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2775FFD-10F9-4642-80F7-885153245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Korelacja ceny do produkcji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C3022167-D308-4F95-AB77-51424A56B2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49222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67674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66B19A-7391-4439-9803-7E2D865A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Czynniki wpływające na cenę karpia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2B65617-5AD4-4927-8885-EFB2C799E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1.  Wielkość produkcji.</a:t>
            </a:r>
          </a:p>
          <a:p>
            <a:pPr>
              <a:buFontTx/>
              <a:buChar char="-"/>
            </a:pPr>
            <a:r>
              <a:rPr lang="pl-PL" dirty="0"/>
              <a:t>nasilenie chorób</a:t>
            </a:r>
          </a:p>
          <a:p>
            <a:pPr>
              <a:buFontTx/>
              <a:buChar char="-"/>
            </a:pPr>
            <a:r>
              <a:rPr lang="pl-PL" dirty="0"/>
              <a:t>warunki klimatyczne</a:t>
            </a:r>
          </a:p>
          <a:p>
            <a:pPr>
              <a:buFontTx/>
              <a:buChar char="-"/>
            </a:pPr>
            <a:r>
              <a:rPr lang="pl-PL" dirty="0"/>
              <a:t>wielkość  stada zwierząt rybożernych</a:t>
            </a:r>
          </a:p>
          <a:p>
            <a:pPr marL="0" indent="0">
              <a:buNone/>
            </a:pPr>
            <a:r>
              <a:rPr lang="pl-PL" dirty="0"/>
              <a:t>2. Prowadzona polityka marketingowa  supermarketów</a:t>
            </a:r>
          </a:p>
          <a:p>
            <a:pPr marL="0" indent="0">
              <a:buNone/>
            </a:pPr>
            <a:r>
              <a:rPr lang="pl-PL" dirty="0"/>
              <a:t>3. Wielkość importu.</a:t>
            </a:r>
          </a:p>
          <a:p>
            <a:pPr marL="0" indent="0">
              <a:buNone/>
            </a:pPr>
            <a:r>
              <a:rPr lang="pl-PL" dirty="0"/>
              <a:t>4. Strategia marketingowa rybaków i organizacji rybackich</a:t>
            </a:r>
          </a:p>
          <a:p>
            <a:pPr marL="0" indent="0">
              <a:buNone/>
            </a:pPr>
            <a:r>
              <a:rPr lang="pl-PL" dirty="0"/>
              <a:t>5. Upodobania </a:t>
            </a:r>
            <a:r>
              <a:rPr lang="pl-PL"/>
              <a:t>klientów.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6012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FFA8FF-6F63-45FB-91DB-B37B4578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Przychody gospodarstw rybackich osiągnięte ze sprzedaży karpia konsumpcyjnego.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E1D455F5-543F-43E2-8229-E699D79B1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60162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8324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8D0C4A-29AF-4221-AA35-3D6EF4ED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5186"/>
            <a:ext cx="7886700" cy="1325563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strategiczny rozwoju chowu i hodowli ryb w Polsce w latach 2014-2020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4948BC-12A8-46FA-BFD6-191F8BC35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36911"/>
            <a:ext cx="7886700" cy="3540051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Cel 1. Utrzymanie istniejącej powierzchni produkcyjnej stawów i jej zrównoważone wykorzystanie.</a:t>
            </a:r>
          </a:p>
          <a:p>
            <a:pPr marL="0" indent="0" algn="just">
              <a:buNone/>
            </a:pPr>
            <a:r>
              <a:rPr lang="pl-PL" dirty="0"/>
              <a:t>Wskaźniki. Zachowanie 60000 ha powierzchni użytkowej stawów oraz produkcji minimum 17000 ton </a:t>
            </a:r>
            <a:r>
              <a:rPr lang="pl-PL" dirty="0" err="1"/>
              <a:t>karpii</a:t>
            </a:r>
            <a:r>
              <a:rPr lang="pl-PL" dirty="0"/>
              <a:t> handlowych.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Taka wielkość produkcji pozwoli na zachowanie rynku, zapewni  dochód gospodarstwom rybackim oraz </a:t>
            </a:r>
            <a:r>
              <a:rPr lang="pl-PL" u="sng" dirty="0"/>
              <a:t>nie dopuści do degradacji stawów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4440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43B563-CD69-426D-BEC6-AE8CFDDB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Poziom rentowności w gospodarstwach karpiowych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57C6AD-F0A2-4B0F-83F1-8A92BF985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Wskaźnik rentowności  -   </a:t>
            </a:r>
            <a:r>
              <a:rPr lang="pl-PL" dirty="0" err="1"/>
              <a:t>Wr</a:t>
            </a:r>
            <a:r>
              <a:rPr lang="pl-PL" dirty="0"/>
              <a:t>  =  dochód / koszty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Rok  2012     9,14 %          </a:t>
            </a:r>
            <a:r>
              <a:rPr lang="pl-PL" dirty="0">
                <a:solidFill>
                  <a:srgbClr val="C00000"/>
                </a:solidFill>
              </a:rPr>
              <a:t>( -22,86 % </a:t>
            </a:r>
            <a:r>
              <a:rPr lang="pl-PL" dirty="0"/>
              <a:t>- bez rekompensat)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Rok  2014     </a:t>
            </a:r>
            <a:r>
              <a:rPr lang="pl-PL" dirty="0">
                <a:solidFill>
                  <a:srgbClr val="C00000"/>
                </a:solidFill>
              </a:rPr>
              <a:t>25 %              ( -4,66 % </a:t>
            </a:r>
            <a:r>
              <a:rPr lang="pl-PL" dirty="0"/>
              <a:t>-   bez rekompensat)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Źródło: Badania RRW-22 </a:t>
            </a:r>
          </a:p>
        </p:txBody>
      </p:sp>
    </p:spTree>
    <p:extLst>
      <p:ext uri="{BB962C8B-B14F-4D97-AF65-F5344CB8AC3E}">
        <p14:creationId xmlns:p14="http://schemas.microsoft.com/office/powerpoint/2010/main" val="37205390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4536</TotalTime>
  <Words>509</Words>
  <Application>Microsoft Office PowerPoint</Application>
  <PresentationFormat>Pokaz na ekranie (4:3)</PresentationFormat>
  <Paragraphs>145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SimSun</vt:lpstr>
      <vt:lpstr>Arial</vt:lpstr>
      <vt:lpstr>Calibri</vt:lpstr>
      <vt:lpstr>Calibri Light</vt:lpstr>
      <vt:lpstr>Liberation Serif</vt:lpstr>
      <vt:lpstr>Mangal</vt:lpstr>
      <vt:lpstr>Motyw pakietu Office</vt:lpstr>
      <vt:lpstr>Negatywny wpływ rekompensat na ekonomikę gospodarstw karpiowych. </vt:lpstr>
      <vt:lpstr>„Inspiracje”  MGMiŻŚ  do realokacji rekompensat</vt:lpstr>
      <vt:lpstr>1.   Ceny hurtowe karpia konsumpcyjnego zł/kg (średnia ważona) , produkcja karpia handlowego (tys. ton) w latach 2010 - 2015 zł/kg.                                          Źródło:badania RRW-22 </vt:lpstr>
      <vt:lpstr>Ceny hurtowe karpia konsumpcyjnego zł/kg (średnia ważona) , produkcja karpia handlowego (tys. ton) w latach 2002 - 2015 zł/kg   Źródło:badania RRW-22 </vt:lpstr>
      <vt:lpstr>Korelacja ceny do produkcji</vt:lpstr>
      <vt:lpstr>Czynniki wpływające na cenę karpia</vt:lpstr>
      <vt:lpstr>2.  Przychody gospodarstw rybackich osiągnięte ze sprzedaży karpia konsumpcyjnego.</vt:lpstr>
      <vt:lpstr>Plan strategiczny rozwoju chowu i hodowli ryb w Polsce w latach 2014-2020</vt:lpstr>
      <vt:lpstr>3.  Poziom rentowności w gospodarstwach karpiowych</vt:lpstr>
      <vt:lpstr>Plan strategiczny rozwoju chowu i hodowli ryb w Polsce w latach 2014-2020</vt:lpstr>
      <vt:lpstr>Plan strategiczny rozwoju chowu i hodowli ryb w Polsce w latach 2014-2020</vt:lpstr>
      <vt:lpstr>Prezentacja programu PowerPoint</vt:lpstr>
      <vt:lpstr>Prezentacja programu PowerPoint</vt:lpstr>
      <vt:lpstr>Wymóg czy groźba ??!!</vt:lpstr>
      <vt:lpstr>Podział środków na akwakulturę i rybołówstwo morskie w latach 2004-2020</vt:lpstr>
      <vt:lpstr>Podstawy prawne rekompensat  wodnośrodowiskowych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Planowane zmiany w PO Rybactwo  i Morze na lata 2014-2020 polegające na rezygnacji z realizacji działania 2.5  Działanie akwakultura świadcząca usługi środowiskowe.</dc:title>
  <dc:creator>Andrzej Dmuchowski</dc:creator>
  <cp:lastModifiedBy>WIN10</cp:lastModifiedBy>
  <cp:revision>77</cp:revision>
  <dcterms:created xsi:type="dcterms:W3CDTF">2017-03-27T14:18:58Z</dcterms:created>
  <dcterms:modified xsi:type="dcterms:W3CDTF">2017-09-30T20:21:22Z</dcterms:modified>
</cp:coreProperties>
</file>